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jpeg" ContentType="image/jpeg"/>
  <Override PartName="/ppt/media/image23.png" ContentType="image/png"/>
  <Override PartName="/ppt/media/image24.png" ContentType="image/png"/>
  <Override PartName="/ppt/media/image25.png" ContentType="image/png"/>
  <Override PartName="/ppt/media/image26.jpeg" ContentType="image/jpe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15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6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modifier le style du titre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07/10/2017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E8838C6-D4A7-4083-BAED-621F756518D4}" type="slidenum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modifier le style du titre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planCliquez pour modifier les styles du texte du masque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Deuxième niveau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07/10/2017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07DB0D3A-FA7E-4C82-94F9-C9C507CBB553}" type="slidenum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07/10/2017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96881E70-9738-4626-87A7-14756EC19392}" type="slidenum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texte-titre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image" Target="../media/image22.jpeg"/><Relationship Id="rId3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image" Target="../media/image25.png"/><Relationship Id="rId3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1371600" y="5500800"/>
            <a:ext cx="6400440" cy="7855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b="0" lang="fr-FR" sz="3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M. CLOUET Mathieu, IA-IPR Histoire-Géographie, référent académique laïcité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8" name="Picture 2" descr=""/>
          <p:cNvPicPr/>
          <p:nvPr/>
        </p:nvPicPr>
        <p:blipFill>
          <a:blip r:embed="rId1"/>
          <a:stretch/>
        </p:blipFill>
        <p:spPr>
          <a:xfrm>
            <a:off x="90360" y="642960"/>
            <a:ext cx="8910720" cy="2076120"/>
          </a:xfrm>
          <a:prstGeom prst="rect">
            <a:avLst/>
          </a:prstGeom>
          <a:ln w="9360">
            <a:solidFill>
              <a:schemeClr val="tx2"/>
            </a:solidFill>
            <a:miter/>
          </a:ln>
        </p:spPr>
      </p:pic>
      <p:sp>
        <p:nvSpPr>
          <p:cNvPr id="119" name="Line 2"/>
          <p:cNvSpPr/>
          <p:nvPr/>
        </p:nvSpPr>
        <p:spPr>
          <a:xfrm>
            <a:off x="3500280" y="5214600"/>
            <a:ext cx="2143080" cy="18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3"/>
          <p:cNvSpPr/>
          <p:nvPr/>
        </p:nvSpPr>
        <p:spPr>
          <a:xfrm>
            <a:off x="1357200" y="3280320"/>
            <a:ext cx="642924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Eléments de réflexion pour accompagner la mise en oeuvre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1000080" y="428760"/>
            <a:ext cx="72147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parcours citoyen est-il un objet pédagogique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0" name="Picture 2" descr=""/>
          <p:cNvPicPr/>
          <p:nvPr/>
        </p:nvPicPr>
        <p:blipFill>
          <a:blip r:embed="rId1"/>
          <a:stretch/>
        </p:blipFill>
        <p:spPr>
          <a:xfrm>
            <a:off x="387360" y="1214280"/>
            <a:ext cx="8327880" cy="1356840"/>
          </a:xfrm>
          <a:prstGeom prst="rect">
            <a:avLst/>
          </a:prstGeom>
          <a:ln w="9360">
            <a:solidFill>
              <a:schemeClr val="bg1">
                <a:lumMod val="65000"/>
              </a:schemeClr>
            </a:solidFill>
            <a:miter/>
          </a:ln>
        </p:spPr>
      </p:pic>
      <p:sp>
        <p:nvSpPr>
          <p:cNvPr id="191" name="CustomShape 2"/>
          <p:cNvSpPr/>
          <p:nvPr/>
        </p:nvSpPr>
        <p:spPr>
          <a:xfrm>
            <a:off x="3000240" y="1428840"/>
            <a:ext cx="3214440" cy="35676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CustomShape 3"/>
          <p:cNvSpPr/>
          <p:nvPr/>
        </p:nvSpPr>
        <p:spPr>
          <a:xfrm>
            <a:off x="2214720" y="1785960"/>
            <a:ext cx="1928520" cy="35676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93" name="Picture 2" descr=""/>
          <p:cNvPicPr/>
          <p:nvPr/>
        </p:nvPicPr>
        <p:blipFill>
          <a:blip r:embed="rId2"/>
          <a:stretch/>
        </p:blipFill>
        <p:spPr>
          <a:xfrm>
            <a:off x="500040" y="2857320"/>
            <a:ext cx="3785760" cy="3785760"/>
          </a:xfrm>
          <a:prstGeom prst="rect">
            <a:avLst/>
          </a:prstGeom>
          <a:ln>
            <a:noFill/>
          </a:ln>
        </p:spPr>
      </p:pic>
      <p:sp>
        <p:nvSpPr>
          <p:cNvPr id="194" name="CustomShape 4"/>
          <p:cNvSpPr/>
          <p:nvPr/>
        </p:nvSpPr>
        <p:spPr>
          <a:xfrm>
            <a:off x="4429080" y="3000240"/>
            <a:ext cx="4214520" cy="1553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 piliers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l’EMC, l’EMI, l’enseignement de la défense, l’engagement dans la vie de l’établissement.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CustomShape 5"/>
          <p:cNvSpPr/>
          <p:nvPr/>
        </p:nvSpPr>
        <p:spPr>
          <a:xfrm>
            <a:off x="4429080" y="4716720"/>
            <a:ext cx="421452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 l’ensemble de la communauté éducative.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06" dur="indefinite" restart="never" nodeType="tmRoot">
          <p:childTnLst>
            <p:seq>
              <p:cTn id="207" dur="indefinite" nodeType="mainSeq">
                <p:childTnLst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1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1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2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2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4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3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Picture 3" descr=""/>
          <p:cNvPicPr/>
          <p:nvPr/>
        </p:nvPicPr>
        <p:blipFill>
          <a:blip r:embed="rId1"/>
          <a:stretch/>
        </p:blipFill>
        <p:spPr>
          <a:xfrm>
            <a:off x="428760" y="1285920"/>
            <a:ext cx="8286480" cy="1428480"/>
          </a:xfrm>
          <a:prstGeom prst="rect">
            <a:avLst/>
          </a:prstGeom>
          <a:ln w="9360">
            <a:solidFill>
              <a:schemeClr val="bg1">
                <a:lumMod val="65000"/>
              </a:schemeClr>
            </a:solidFill>
            <a:miter/>
          </a:ln>
        </p:spPr>
      </p:pic>
      <p:sp>
        <p:nvSpPr>
          <p:cNvPr id="197" name="CustomShape 1"/>
          <p:cNvSpPr/>
          <p:nvPr/>
        </p:nvSpPr>
        <p:spPr>
          <a:xfrm>
            <a:off x="1428840" y="3643200"/>
            <a:ext cx="6286320" cy="1553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question de fond : quelle </a:t>
            </a:r>
            <a:r>
              <a:rPr b="1" lang="fr-FR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progression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quelle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fr-FR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progressivité dans les apprentissages</a:t>
            </a:r>
            <a:r>
              <a:rPr b="0" lang="fr-FR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? 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implication : </a:t>
            </a:r>
            <a:r>
              <a:rPr b="1" lang="fr-FR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quelle gouvernance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1000080" y="428760"/>
            <a:ext cx="72147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 algn="just">
              <a:lnSpc>
                <a:spcPct val="100000"/>
              </a:lnSpc>
              <a:buClr>
                <a:srgbClr val="1f497d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parcours citoyen est-il un objet pédagogique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CustomShape 3"/>
          <p:cNvSpPr/>
          <p:nvPr/>
        </p:nvSpPr>
        <p:spPr>
          <a:xfrm>
            <a:off x="1928880" y="1428840"/>
            <a:ext cx="6429240" cy="35676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CustomShape 4"/>
          <p:cNvSpPr/>
          <p:nvPr/>
        </p:nvSpPr>
        <p:spPr>
          <a:xfrm>
            <a:off x="1357200" y="2286000"/>
            <a:ext cx="6786360" cy="35676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237" dur="indefinite" restart="never" nodeType="tmRoot">
          <p:childTnLst>
            <p:seq>
              <p:cTn id="238" dur="indefinite" nodeType="mainSeq">
                <p:childTnLst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4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4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5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1000080" y="642960"/>
            <a:ext cx="72147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citoyenneté se transmet-elle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571320" y="1812240"/>
            <a:ext cx="528588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S’interroger sur les démarches et les façons d’incarner les valeurs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1320" y="3038760"/>
            <a:ext cx="6143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Mettre les savoirs en pratique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571320" y="3943080"/>
            <a:ext cx="53575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L’établissement comme lieu du vivre-ensemble et comme lieu d’apprentissage de la citoyenneté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5786280" y="1714320"/>
            <a:ext cx="499680" cy="385740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6" name="CustomShape 6"/>
          <p:cNvSpPr/>
          <p:nvPr/>
        </p:nvSpPr>
        <p:spPr>
          <a:xfrm>
            <a:off x="6643800" y="4669560"/>
            <a:ext cx="221436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Explicitation et sens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CustomShape 7"/>
          <p:cNvSpPr/>
          <p:nvPr/>
        </p:nvSpPr>
        <p:spPr>
          <a:xfrm>
            <a:off x="6357960" y="3357720"/>
            <a:ext cx="271440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Expérimentation et accompagnement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8"/>
          <p:cNvSpPr/>
          <p:nvPr/>
        </p:nvSpPr>
        <p:spPr>
          <a:xfrm>
            <a:off x="6286680" y="2000160"/>
            <a:ext cx="271440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Incarnation et cohérence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9"/>
          <p:cNvSpPr/>
          <p:nvPr/>
        </p:nvSpPr>
        <p:spPr>
          <a:xfrm rot="5400000">
            <a:off x="7394040" y="3106440"/>
            <a:ext cx="49968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CustomShape 10"/>
          <p:cNvSpPr/>
          <p:nvPr/>
        </p:nvSpPr>
        <p:spPr>
          <a:xfrm rot="5400000">
            <a:off x="7394760" y="4392360"/>
            <a:ext cx="49968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256" dur="indefinite" restart="never" nodeType="tmRoot">
          <p:childTnLst>
            <p:seq>
              <p:cTn id="257" dur="indefinite" nodeType="mainSeq">
                <p:childTnLst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6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9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7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78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3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4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8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3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4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8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0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0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8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9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1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285840" y="274680"/>
            <a:ext cx="84006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pédagogie des valeurs : principe essentiel.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3000240" y="2792520"/>
            <a:ext cx="307152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P.C.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214200" y="2895840"/>
            <a:ext cx="21427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Connaissances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3429000" y="1428840"/>
            <a:ext cx="21427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Projets, actions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6500880" y="2895840"/>
            <a:ext cx="25714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Rencontres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3214800" y="2643120"/>
            <a:ext cx="2642760" cy="107136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CustomShape 7"/>
          <p:cNvSpPr/>
          <p:nvPr/>
        </p:nvSpPr>
        <p:spPr>
          <a:xfrm rot="10800000">
            <a:off x="3000240" y="3146400"/>
            <a:ext cx="57132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8"/>
          <p:cNvSpPr/>
          <p:nvPr/>
        </p:nvSpPr>
        <p:spPr>
          <a:xfrm rot="10800000">
            <a:off x="6572160" y="3146400"/>
            <a:ext cx="57132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CustomShape 9"/>
          <p:cNvSpPr/>
          <p:nvPr/>
        </p:nvSpPr>
        <p:spPr>
          <a:xfrm flipH="1" flipV="1" rot="5400000">
            <a:off x="4194720" y="2194560"/>
            <a:ext cx="6102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CustomShape 10"/>
          <p:cNvSpPr/>
          <p:nvPr/>
        </p:nvSpPr>
        <p:spPr>
          <a:xfrm flipV="1" rot="10800000">
            <a:off x="3643200" y="2786040"/>
            <a:ext cx="1213920" cy="785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CustomShape 11"/>
          <p:cNvSpPr/>
          <p:nvPr/>
        </p:nvSpPr>
        <p:spPr>
          <a:xfrm>
            <a:off x="5286240" y="2000160"/>
            <a:ext cx="1285560" cy="713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CustomShape 12"/>
          <p:cNvSpPr/>
          <p:nvPr/>
        </p:nvSpPr>
        <p:spPr>
          <a:xfrm>
            <a:off x="2684880" y="3454560"/>
            <a:ext cx="3744360" cy="759960"/>
          </a:xfrm>
          <a:custGeom>
            <a:avLst/>
            <a:gdLst/>
            <a:ahLst/>
            <a:rect l="l" t="t" r="r" b="b"/>
            <a:pathLst>
              <a:path w="3744686" h="561220">
                <a:moveTo>
                  <a:pt x="3744686" y="0"/>
                </a:moveTo>
                <a:cubicBezTo>
                  <a:pt x="3657600" y="129419"/>
                  <a:pt x="3570514" y="258838"/>
                  <a:pt x="3294743" y="348343"/>
                </a:cubicBezTo>
                <a:cubicBezTo>
                  <a:pt x="3018972" y="437848"/>
                  <a:pt x="2481943" y="512839"/>
                  <a:pt x="2090057" y="537029"/>
                </a:cubicBezTo>
                <a:cubicBezTo>
                  <a:pt x="1698171" y="561220"/>
                  <a:pt x="1291772" y="561219"/>
                  <a:pt x="943429" y="493486"/>
                </a:cubicBezTo>
                <a:cubicBezTo>
                  <a:pt x="595086" y="425753"/>
                  <a:pt x="297543" y="278191"/>
                  <a:pt x="0" y="130629"/>
                </a:cubicBez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mode de structuration possible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CustomShape 2"/>
          <p:cNvSpPr/>
          <p:nvPr/>
        </p:nvSpPr>
        <p:spPr>
          <a:xfrm>
            <a:off x="785880" y="1700640"/>
            <a:ext cx="7500600" cy="3321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i="1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Comment mettre en cohérence les actions menées et enseignements dispensés dans l’établissement et passer d’initiatives dispersées à un parcours structuré 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i="1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 </a:t>
            </a:r>
            <a:r>
              <a:rPr b="0" i="1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Quelle(s) instance(s) pour porter ce parcours au sein de l’établissement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processus de structuration possible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571320" y="1357200"/>
            <a:ext cx="2999880" cy="1187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1/ Elaboration d’un diagnostic territorialisé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CustomShape 3"/>
          <p:cNvSpPr/>
          <p:nvPr/>
        </p:nvSpPr>
        <p:spPr>
          <a:xfrm>
            <a:off x="571320" y="2714760"/>
            <a:ext cx="2999880" cy="821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2/ Définition d’axes stratégiques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CustomShape 4"/>
          <p:cNvSpPr/>
          <p:nvPr/>
        </p:nvSpPr>
        <p:spPr>
          <a:xfrm>
            <a:off x="571320" y="3714840"/>
            <a:ext cx="2999880" cy="1187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3/ Relecture de l’existant et réorientation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9" name="CustomShape 5"/>
          <p:cNvSpPr/>
          <p:nvPr/>
        </p:nvSpPr>
        <p:spPr>
          <a:xfrm>
            <a:off x="571320" y="5072040"/>
            <a:ext cx="2999880" cy="155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4/ Formalisation de l’inscription dans les pratiques professionnelles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6"/>
          <p:cNvSpPr/>
          <p:nvPr/>
        </p:nvSpPr>
        <p:spPr>
          <a:xfrm rot="5400000">
            <a:off x="1993680" y="2636280"/>
            <a:ext cx="15660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7"/>
          <p:cNvSpPr/>
          <p:nvPr/>
        </p:nvSpPr>
        <p:spPr>
          <a:xfrm rot="5400000">
            <a:off x="1987560" y="3630240"/>
            <a:ext cx="16884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8"/>
          <p:cNvSpPr/>
          <p:nvPr/>
        </p:nvSpPr>
        <p:spPr>
          <a:xfrm rot="5400000">
            <a:off x="1993680" y="4993560"/>
            <a:ext cx="15660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3" name="CustomShape 9"/>
          <p:cNvSpPr/>
          <p:nvPr/>
        </p:nvSpPr>
        <p:spPr>
          <a:xfrm>
            <a:off x="4071960" y="1214280"/>
            <a:ext cx="213840" cy="364284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10"/>
          <p:cNvSpPr/>
          <p:nvPr/>
        </p:nvSpPr>
        <p:spPr>
          <a:xfrm>
            <a:off x="4429080" y="3357720"/>
            <a:ext cx="213840" cy="321444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11"/>
          <p:cNvSpPr/>
          <p:nvPr/>
        </p:nvSpPr>
        <p:spPr>
          <a:xfrm>
            <a:off x="5072040" y="2752920"/>
            <a:ext cx="3857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i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question de pilotage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CustomShape 12"/>
          <p:cNvSpPr/>
          <p:nvPr/>
        </p:nvSpPr>
        <p:spPr>
          <a:xfrm>
            <a:off x="4643280" y="4572000"/>
            <a:ext cx="421452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question d’appropriation et de transposition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11" dur="indefinite" restart="never" nodeType="tmRoot">
          <p:childTnLst>
            <p:seq>
              <p:cTn id="312" dur="indefinite" nodeType="mainSeq">
                <p:childTnLst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7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8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1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2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3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24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9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0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31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4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5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36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1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2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43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6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7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48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3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4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5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8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9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6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5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6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6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1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7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Picture 3" descr=""/>
          <p:cNvPicPr/>
          <p:nvPr/>
        </p:nvPicPr>
        <p:blipFill>
          <a:blip r:embed="rId1"/>
          <a:stretch/>
        </p:blipFill>
        <p:spPr>
          <a:xfrm>
            <a:off x="143280" y="1228680"/>
            <a:ext cx="8857440" cy="2485800"/>
          </a:xfrm>
          <a:prstGeom prst="rect">
            <a:avLst/>
          </a:prstGeom>
          <a:ln w="9360">
            <a:solidFill>
              <a:schemeClr val="bg1">
                <a:lumMod val="50000"/>
              </a:schemeClr>
            </a:solidFill>
            <a:miter/>
          </a:ln>
        </p:spPr>
      </p:pic>
      <p:pic>
        <p:nvPicPr>
          <p:cNvPr id="238" name="Picture 4" descr=""/>
          <p:cNvPicPr/>
          <p:nvPr/>
        </p:nvPicPr>
        <p:blipFill>
          <a:blip r:embed="rId2"/>
          <a:stretch/>
        </p:blipFill>
        <p:spPr>
          <a:xfrm>
            <a:off x="285840" y="4000680"/>
            <a:ext cx="8538480" cy="2356920"/>
          </a:xfrm>
          <a:prstGeom prst="rect">
            <a:avLst/>
          </a:prstGeom>
          <a:ln w="9360">
            <a:solidFill>
              <a:schemeClr val="bg1">
                <a:lumMod val="50000"/>
              </a:schemeClr>
            </a:solidFill>
            <a:miter/>
          </a:ln>
        </p:spPr>
      </p:pic>
      <p:sp>
        <p:nvSpPr>
          <p:cNvPr id="239" name="CustomShape 1"/>
          <p:cNvSpPr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Suivi et évaluation : une précision s’impose.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CustomShape 2"/>
          <p:cNvSpPr/>
          <p:nvPr/>
        </p:nvSpPr>
        <p:spPr>
          <a:xfrm>
            <a:off x="6072120" y="2071800"/>
            <a:ext cx="2571480" cy="28548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1" name="CustomShape 3"/>
          <p:cNvSpPr/>
          <p:nvPr/>
        </p:nvSpPr>
        <p:spPr>
          <a:xfrm>
            <a:off x="3857760" y="2643120"/>
            <a:ext cx="4928760" cy="28548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2" name="CustomShape 4"/>
          <p:cNvSpPr/>
          <p:nvPr/>
        </p:nvSpPr>
        <p:spPr>
          <a:xfrm>
            <a:off x="2928960" y="5857920"/>
            <a:ext cx="2785680" cy="28548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373" dur="indefinite" restart="never" nodeType="tmRoot">
          <p:childTnLst>
            <p:seq>
              <p:cTn id="374" dur="indefinite" nodeType="mainSeq">
                <p:childTnLst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7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8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8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Picture 8" descr=""/>
          <p:cNvPicPr/>
          <p:nvPr/>
        </p:nvPicPr>
        <p:blipFill>
          <a:blip r:embed="rId1"/>
          <a:stretch/>
        </p:blipFill>
        <p:spPr>
          <a:xfrm>
            <a:off x="241920" y="1357200"/>
            <a:ext cx="4686840" cy="3928680"/>
          </a:xfrm>
          <a:prstGeom prst="rect">
            <a:avLst/>
          </a:prstGeom>
          <a:ln>
            <a:noFill/>
          </a:ln>
        </p:spPr>
      </p:pic>
      <p:sp>
        <p:nvSpPr>
          <p:cNvPr id="244" name="CustomShape 1"/>
          <p:cNvSpPr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parcours réussi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CustomShape 2"/>
          <p:cNvSpPr/>
          <p:nvPr/>
        </p:nvSpPr>
        <p:spPr>
          <a:xfrm>
            <a:off x="5500800" y="1857240"/>
            <a:ext cx="29998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Connaître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6" name="CustomShape 3"/>
          <p:cNvSpPr/>
          <p:nvPr/>
        </p:nvSpPr>
        <p:spPr>
          <a:xfrm>
            <a:off x="5500800" y="2702520"/>
            <a:ext cx="29998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Argumenter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CustomShape 4"/>
          <p:cNvSpPr/>
          <p:nvPr/>
        </p:nvSpPr>
        <p:spPr>
          <a:xfrm>
            <a:off x="5500800" y="3571920"/>
            <a:ext cx="29998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Respecter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CustomShape 5"/>
          <p:cNvSpPr/>
          <p:nvPr/>
        </p:nvSpPr>
        <p:spPr>
          <a:xfrm>
            <a:off x="5500800" y="4488480"/>
            <a:ext cx="29998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S’engager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90" dur="indefinite" restart="never" nodeType="tmRoot">
          <p:childTnLst>
            <p:seq>
              <p:cTn id="391" dur="indefinite" nodeType="mainSeq">
                <p:childTnLst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96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01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0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1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2" descr=""/>
          <p:cNvPicPr/>
          <p:nvPr/>
        </p:nvPicPr>
        <p:blipFill>
          <a:blip r:embed="rId1"/>
          <a:stretch/>
        </p:blipFill>
        <p:spPr>
          <a:xfrm>
            <a:off x="214200" y="1428840"/>
            <a:ext cx="8402760" cy="1571400"/>
          </a:xfrm>
          <a:prstGeom prst="rect">
            <a:avLst/>
          </a:prstGeom>
          <a:ln w="9360">
            <a:noFill/>
          </a:ln>
        </p:spPr>
      </p:pic>
      <p:sp>
        <p:nvSpPr>
          <p:cNvPr id="122" name="CustomShape 1"/>
          <p:cNvSpPr/>
          <p:nvPr/>
        </p:nvSpPr>
        <p:spPr>
          <a:xfrm>
            <a:off x="1214280" y="343800"/>
            <a:ext cx="657180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cadre précisé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3" name="Picture 2" descr=""/>
          <p:cNvPicPr/>
          <p:nvPr/>
        </p:nvPicPr>
        <p:blipFill>
          <a:blip r:embed="rId2"/>
          <a:stretch/>
        </p:blipFill>
        <p:spPr>
          <a:xfrm>
            <a:off x="285840" y="1452600"/>
            <a:ext cx="8687520" cy="1547280"/>
          </a:xfrm>
          <a:prstGeom prst="rect">
            <a:avLst/>
          </a:prstGeom>
          <a:ln w="9360">
            <a:solidFill>
              <a:schemeClr val="bg1">
                <a:lumMod val="50000"/>
              </a:schemeClr>
            </a:solidFill>
            <a:miter/>
          </a:ln>
        </p:spPr>
      </p:pic>
      <p:pic>
        <p:nvPicPr>
          <p:cNvPr id="124" name="Picture 3" descr=""/>
          <p:cNvPicPr/>
          <p:nvPr/>
        </p:nvPicPr>
        <p:blipFill>
          <a:blip r:embed="rId3"/>
          <a:stretch/>
        </p:blipFill>
        <p:spPr>
          <a:xfrm>
            <a:off x="285840" y="3500280"/>
            <a:ext cx="8643600" cy="2428560"/>
          </a:xfrm>
          <a:prstGeom prst="rect">
            <a:avLst/>
          </a:prstGeom>
          <a:ln w="9360">
            <a:solidFill>
              <a:schemeClr val="bg1">
                <a:lumMod val="50000"/>
              </a:schemeClr>
            </a:solidFill>
            <a:miter/>
          </a:ln>
        </p:spPr>
      </p:pic>
      <p:sp>
        <p:nvSpPr>
          <p:cNvPr id="125" name="CustomShape 2"/>
          <p:cNvSpPr/>
          <p:nvPr/>
        </p:nvSpPr>
        <p:spPr>
          <a:xfrm>
            <a:off x="5286240" y="2571840"/>
            <a:ext cx="35002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i="1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 de l’éducation, article L111-1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2" descr=""/>
          <p:cNvPicPr/>
          <p:nvPr/>
        </p:nvPicPr>
        <p:blipFill>
          <a:blip r:embed="rId1"/>
          <a:stretch/>
        </p:blipFill>
        <p:spPr>
          <a:xfrm>
            <a:off x="214200" y="1428840"/>
            <a:ext cx="8402760" cy="1571400"/>
          </a:xfrm>
          <a:prstGeom prst="rect">
            <a:avLst/>
          </a:prstGeom>
          <a:ln w="9360">
            <a:noFill/>
          </a:ln>
        </p:spPr>
      </p:pic>
      <p:sp>
        <p:nvSpPr>
          <p:cNvPr id="127" name="CustomShape 1"/>
          <p:cNvSpPr/>
          <p:nvPr/>
        </p:nvSpPr>
        <p:spPr>
          <a:xfrm>
            <a:off x="1214280" y="343800"/>
            <a:ext cx="657180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cadre précisé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785880" y="3286080"/>
            <a:ext cx="714348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objectif apparemment clair :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«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Comprendre la notion de citoyenneté et donner envie de l’exercer pleinement » 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 rot="5400000">
            <a:off x="2250360" y="4393440"/>
            <a:ext cx="928440" cy="571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4"/>
          <p:cNvSpPr/>
          <p:nvPr/>
        </p:nvSpPr>
        <p:spPr>
          <a:xfrm>
            <a:off x="500040" y="5211720"/>
            <a:ext cx="3571560" cy="1005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conception juridique : le citoyen a des droits et des devoirs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5"/>
          <p:cNvSpPr/>
          <p:nvPr/>
        </p:nvSpPr>
        <p:spPr>
          <a:xfrm>
            <a:off x="2286000" y="3714840"/>
            <a:ext cx="1642680" cy="35676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6"/>
          <p:cNvSpPr/>
          <p:nvPr/>
        </p:nvSpPr>
        <p:spPr>
          <a:xfrm>
            <a:off x="5429160" y="3714840"/>
            <a:ext cx="2499840" cy="35676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7"/>
          <p:cNvSpPr/>
          <p:nvPr/>
        </p:nvSpPr>
        <p:spPr>
          <a:xfrm>
            <a:off x="4929120" y="5199480"/>
            <a:ext cx="3571560" cy="1005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conception élargie : un mode de comportement civique et d’engagement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8"/>
          <p:cNvSpPr/>
          <p:nvPr/>
        </p:nvSpPr>
        <p:spPr>
          <a:xfrm flipH="1" rot="16200000">
            <a:off x="6107040" y="4536720"/>
            <a:ext cx="928440" cy="28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24" dur="indefinite" restart="never" nodeType="tmRoot">
          <p:childTnLst>
            <p:seq>
              <p:cTn id="25" dur="indefinite" nodeType="mainSeq">
                <p:childTnLst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4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nodeType="with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4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5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5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nodeType="with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5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1214280" y="343800"/>
            <a:ext cx="657180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éthique républicaine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6" name="Picture 3" descr=""/>
          <p:cNvPicPr/>
          <p:nvPr/>
        </p:nvPicPr>
        <p:blipFill>
          <a:blip r:embed="rId1"/>
          <a:stretch/>
        </p:blipFill>
        <p:spPr>
          <a:xfrm>
            <a:off x="285840" y="1500120"/>
            <a:ext cx="8420760" cy="4571640"/>
          </a:xfrm>
          <a:prstGeom prst="rect">
            <a:avLst/>
          </a:prstGeom>
          <a:ln w="9360">
            <a:solidFill>
              <a:schemeClr val="bg1">
                <a:lumMod val="50000"/>
              </a:schemeClr>
            </a:solidFill>
            <a:miter/>
          </a:ln>
        </p:spPr>
      </p:pic>
      <p:pic>
        <p:nvPicPr>
          <p:cNvPr id="137" name="Picture 4" descr=""/>
          <p:cNvPicPr/>
          <p:nvPr/>
        </p:nvPicPr>
        <p:blipFill>
          <a:blip r:embed="rId2"/>
          <a:stretch/>
        </p:blipFill>
        <p:spPr>
          <a:xfrm>
            <a:off x="2357280" y="1515240"/>
            <a:ext cx="5268240" cy="672840"/>
          </a:xfrm>
          <a:prstGeom prst="rect">
            <a:avLst/>
          </a:prstGeom>
          <a:ln w="9360">
            <a:solidFill>
              <a:schemeClr val="bg1">
                <a:lumMod val="50000"/>
              </a:schemeClr>
            </a:solidFill>
            <a:miter/>
          </a:ln>
        </p:spPr>
      </p:pic>
      <p:pic>
        <p:nvPicPr>
          <p:cNvPr id="138" name="Picture 5" descr=""/>
          <p:cNvPicPr/>
          <p:nvPr/>
        </p:nvPicPr>
        <p:blipFill>
          <a:blip r:embed="rId3"/>
          <a:stretch/>
        </p:blipFill>
        <p:spPr>
          <a:xfrm>
            <a:off x="555120" y="2286000"/>
            <a:ext cx="2301840" cy="671040"/>
          </a:xfrm>
          <a:prstGeom prst="rect">
            <a:avLst/>
          </a:prstGeom>
          <a:ln w="9360">
            <a:noFill/>
          </a:ln>
        </p:spPr>
      </p:pic>
      <p:pic>
        <p:nvPicPr>
          <p:cNvPr id="139" name="Picture 7" descr=""/>
          <p:cNvPicPr/>
          <p:nvPr/>
        </p:nvPicPr>
        <p:blipFill>
          <a:blip r:embed="rId4"/>
          <a:stretch/>
        </p:blipFill>
        <p:spPr>
          <a:xfrm>
            <a:off x="2786040" y="2255760"/>
            <a:ext cx="4853880" cy="672840"/>
          </a:xfrm>
          <a:prstGeom prst="rect">
            <a:avLst/>
          </a:prstGeom>
          <a:ln w="9360">
            <a:noFill/>
          </a:ln>
        </p:spPr>
      </p:pic>
      <p:pic>
        <p:nvPicPr>
          <p:cNvPr id="140" name="Picture 8" descr=""/>
          <p:cNvPicPr/>
          <p:nvPr/>
        </p:nvPicPr>
        <p:blipFill>
          <a:blip r:embed="rId5"/>
          <a:stretch/>
        </p:blipFill>
        <p:spPr>
          <a:xfrm>
            <a:off x="2500200" y="3071880"/>
            <a:ext cx="2083320" cy="672840"/>
          </a:xfrm>
          <a:prstGeom prst="rect">
            <a:avLst/>
          </a:prstGeom>
          <a:ln w="9360">
            <a:solidFill>
              <a:schemeClr val="bg1">
                <a:lumMod val="50000"/>
              </a:schemeClr>
            </a:solidFill>
            <a:miter/>
          </a:ln>
        </p:spPr>
      </p:pic>
      <p:pic>
        <p:nvPicPr>
          <p:cNvPr id="141" name="Picture 9" descr=""/>
          <p:cNvPicPr/>
          <p:nvPr/>
        </p:nvPicPr>
        <p:blipFill>
          <a:blip r:embed="rId6"/>
          <a:stretch/>
        </p:blipFill>
        <p:spPr>
          <a:xfrm>
            <a:off x="500040" y="3857760"/>
            <a:ext cx="7721640" cy="672840"/>
          </a:xfrm>
          <a:prstGeom prst="rect">
            <a:avLst/>
          </a:prstGeom>
          <a:ln w="9360">
            <a:solidFill>
              <a:schemeClr val="bg1">
                <a:lumMod val="50000"/>
              </a:schemeClr>
            </a:solidFill>
            <a:miter/>
          </a:ln>
        </p:spPr>
      </p:pic>
      <p:pic>
        <p:nvPicPr>
          <p:cNvPr id="142" name="Picture 10" descr=""/>
          <p:cNvPicPr/>
          <p:nvPr/>
        </p:nvPicPr>
        <p:blipFill>
          <a:blip r:embed="rId7"/>
          <a:stretch/>
        </p:blipFill>
        <p:spPr>
          <a:xfrm>
            <a:off x="1285920" y="4643280"/>
            <a:ext cx="3648960" cy="672840"/>
          </a:xfrm>
          <a:prstGeom prst="rect">
            <a:avLst/>
          </a:prstGeom>
          <a:ln w="9360">
            <a:solidFill>
              <a:schemeClr val="bg1">
                <a:lumMod val="50000"/>
              </a:schemeClr>
            </a:solidFill>
            <a:miter/>
          </a:ln>
        </p:spPr>
      </p:pic>
      <p:pic>
        <p:nvPicPr>
          <p:cNvPr id="143" name="Picture 11" descr=""/>
          <p:cNvPicPr/>
          <p:nvPr/>
        </p:nvPicPr>
        <p:blipFill>
          <a:blip r:embed="rId8"/>
          <a:stretch/>
        </p:blipFill>
        <p:spPr>
          <a:xfrm>
            <a:off x="3286080" y="5500800"/>
            <a:ext cx="4853880" cy="672840"/>
          </a:xfrm>
          <a:prstGeom prst="rect">
            <a:avLst/>
          </a:prstGeom>
          <a:ln w="9360">
            <a:solidFill>
              <a:schemeClr val="bg1">
                <a:lumMod val="50000"/>
              </a:schemeClr>
            </a:solidFill>
            <a:miter/>
          </a:ln>
        </p:spPr>
      </p:pic>
      <p:sp>
        <p:nvSpPr>
          <p:cNvPr id="144" name="CustomShape 2"/>
          <p:cNvSpPr/>
          <p:nvPr/>
        </p:nvSpPr>
        <p:spPr>
          <a:xfrm>
            <a:off x="571320" y="2286000"/>
            <a:ext cx="7000560" cy="642600"/>
          </a:xfrm>
          <a:prstGeom prst="rect">
            <a:avLst/>
          </a:prstGeom>
          <a:noFill/>
          <a:ln w="6480"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59" dur="indefinite" restart="never" nodeType="tmRoot">
          <p:childTnLst>
            <p:seq>
              <p:cTn id="60" dur="indefinite" nodeType="mainSeq">
                <p:childTnLst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7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7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8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0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1214280" y="343800"/>
            <a:ext cx="657180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 dimensions essentielles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500040" y="1959120"/>
            <a:ext cx="3214440" cy="392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Civisme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Engagement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Sensibilité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Autonomie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Responsabilisation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3"/>
          <p:cNvSpPr/>
          <p:nvPr/>
        </p:nvSpPr>
        <p:spPr>
          <a:xfrm>
            <a:off x="4429080" y="1857240"/>
            <a:ext cx="785520" cy="407160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4"/>
          <p:cNvSpPr/>
          <p:nvPr/>
        </p:nvSpPr>
        <p:spPr>
          <a:xfrm>
            <a:off x="5357880" y="3286080"/>
            <a:ext cx="3214440" cy="137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Quelle opérationnalisation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3" dur="indefinite" restart="never" nodeType="tmRoot">
          <p:childTnLst>
            <p:seq>
              <p:cTn id="114" dur="indefinite" nodeType="mainSeq">
                <p:childTnLst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2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2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schéma simplifié du parcours citoyen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500040" y="2643120"/>
            <a:ext cx="1928520" cy="13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Contexte de l’établissement et 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situation de l’élève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6357960" y="2643120"/>
            <a:ext cx="1142640" cy="117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Ethique républicaine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CustomShape 4"/>
          <p:cNvSpPr/>
          <p:nvPr/>
        </p:nvSpPr>
        <p:spPr>
          <a:xfrm>
            <a:off x="2321280" y="2658960"/>
            <a:ext cx="4083840" cy="562320"/>
          </a:xfrm>
          <a:custGeom>
            <a:avLst/>
            <a:gdLst/>
            <a:ahLst/>
            <a:rect l="l" t="t" r="r" b="b"/>
            <a:pathLst>
              <a:path w="4084180" h="562708">
                <a:moveTo>
                  <a:pt x="0" y="267286"/>
                </a:moveTo>
                <a:cubicBezTo>
                  <a:pt x="98474" y="262597"/>
                  <a:pt x="197150" y="261080"/>
                  <a:pt x="295422" y="253218"/>
                </a:cubicBezTo>
                <a:cubicBezTo>
                  <a:pt x="314695" y="251676"/>
                  <a:pt x="334400" y="247797"/>
                  <a:pt x="351693" y="239151"/>
                </a:cubicBezTo>
                <a:cubicBezTo>
                  <a:pt x="381938" y="224029"/>
                  <a:pt x="412189" y="206791"/>
                  <a:pt x="436099" y="182880"/>
                </a:cubicBezTo>
                <a:cubicBezTo>
                  <a:pt x="445477" y="173501"/>
                  <a:pt x="452861" y="161568"/>
                  <a:pt x="464234" y="154744"/>
                </a:cubicBezTo>
                <a:cubicBezTo>
                  <a:pt x="478646" y="146097"/>
                  <a:pt x="552202" y="129236"/>
                  <a:pt x="562708" y="126609"/>
                </a:cubicBezTo>
                <a:cubicBezTo>
                  <a:pt x="576776" y="117231"/>
                  <a:pt x="589461" y="105341"/>
                  <a:pt x="604911" y="98474"/>
                </a:cubicBezTo>
                <a:cubicBezTo>
                  <a:pt x="604936" y="98463"/>
                  <a:pt x="710405" y="63309"/>
                  <a:pt x="731520" y="56271"/>
                </a:cubicBezTo>
                <a:lnTo>
                  <a:pt x="815926" y="28135"/>
                </a:lnTo>
                <a:cubicBezTo>
                  <a:pt x="829994" y="23446"/>
                  <a:pt x="843743" y="17665"/>
                  <a:pt x="858129" y="14068"/>
                </a:cubicBezTo>
                <a:lnTo>
                  <a:pt x="914400" y="0"/>
                </a:lnTo>
                <a:cubicBezTo>
                  <a:pt x="958624" y="2601"/>
                  <a:pt x="1184466" y="10643"/>
                  <a:pt x="1266093" y="28135"/>
                </a:cubicBezTo>
                <a:cubicBezTo>
                  <a:pt x="1295092" y="34349"/>
                  <a:pt x="1322364" y="46893"/>
                  <a:pt x="1350499" y="56271"/>
                </a:cubicBezTo>
                <a:lnTo>
                  <a:pt x="1434905" y="84406"/>
                </a:lnTo>
                <a:lnTo>
                  <a:pt x="1519311" y="112541"/>
                </a:lnTo>
                <a:cubicBezTo>
                  <a:pt x="1533379" y="117230"/>
                  <a:pt x="1549176" y="118384"/>
                  <a:pt x="1561514" y="126609"/>
                </a:cubicBezTo>
                <a:cubicBezTo>
                  <a:pt x="1589649" y="145366"/>
                  <a:pt x="1622009" y="158970"/>
                  <a:pt x="1645920" y="182880"/>
                </a:cubicBezTo>
                <a:cubicBezTo>
                  <a:pt x="1655299" y="192258"/>
                  <a:pt x="1662683" y="204191"/>
                  <a:pt x="1674056" y="211015"/>
                </a:cubicBezTo>
                <a:cubicBezTo>
                  <a:pt x="1686772" y="218644"/>
                  <a:pt x="1702996" y="218451"/>
                  <a:pt x="1716259" y="225083"/>
                </a:cubicBezTo>
                <a:cubicBezTo>
                  <a:pt x="1731381" y="232644"/>
                  <a:pt x="1745260" y="242656"/>
                  <a:pt x="1758462" y="253218"/>
                </a:cubicBezTo>
                <a:cubicBezTo>
                  <a:pt x="1768819" y="261504"/>
                  <a:pt x="1774734" y="275422"/>
                  <a:pt x="1786597" y="281354"/>
                </a:cubicBezTo>
                <a:cubicBezTo>
                  <a:pt x="1813123" y="294617"/>
                  <a:pt x="1842868" y="300111"/>
                  <a:pt x="1871003" y="309489"/>
                </a:cubicBezTo>
                <a:lnTo>
                  <a:pt x="1913206" y="323557"/>
                </a:lnTo>
                <a:cubicBezTo>
                  <a:pt x="1936590" y="346940"/>
                  <a:pt x="1951605" y="365632"/>
                  <a:pt x="1983545" y="379828"/>
                </a:cubicBezTo>
                <a:cubicBezTo>
                  <a:pt x="2010646" y="391873"/>
                  <a:pt x="2043275" y="391512"/>
                  <a:pt x="2067951" y="407963"/>
                </a:cubicBezTo>
                <a:cubicBezTo>
                  <a:pt x="2082019" y="417341"/>
                  <a:pt x="2096952" y="425536"/>
                  <a:pt x="2110154" y="436098"/>
                </a:cubicBezTo>
                <a:cubicBezTo>
                  <a:pt x="2120511" y="444384"/>
                  <a:pt x="2126426" y="458303"/>
                  <a:pt x="2138289" y="464234"/>
                </a:cubicBezTo>
                <a:cubicBezTo>
                  <a:pt x="2207458" y="498818"/>
                  <a:pt x="2245542" y="492687"/>
                  <a:pt x="2321169" y="506437"/>
                </a:cubicBezTo>
                <a:cubicBezTo>
                  <a:pt x="2417666" y="523982"/>
                  <a:pt x="2339279" y="514481"/>
                  <a:pt x="2419643" y="534572"/>
                </a:cubicBezTo>
                <a:lnTo>
                  <a:pt x="2532185" y="562708"/>
                </a:lnTo>
                <a:cubicBezTo>
                  <a:pt x="2588456" y="558019"/>
                  <a:pt x="2645027" y="556103"/>
                  <a:pt x="2700997" y="548640"/>
                </a:cubicBezTo>
                <a:cubicBezTo>
                  <a:pt x="2715696" y="546680"/>
                  <a:pt x="2728942" y="538646"/>
                  <a:pt x="2743200" y="534572"/>
                </a:cubicBezTo>
                <a:cubicBezTo>
                  <a:pt x="2761790" y="529260"/>
                  <a:pt x="2780881" y="525815"/>
                  <a:pt x="2799471" y="520504"/>
                </a:cubicBezTo>
                <a:cubicBezTo>
                  <a:pt x="2813729" y="516430"/>
                  <a:pt x="2827416" y="510511"/>
                  <a:pt x="2841674" y="506437"/>
                </a:cubicBezTo>
                <a:cubicBezTo>
                  <a:pt x="2860264" y="501126"/>
                  <a:pt x="2879355" y="497681"/>
                  <a:pt x="2897945" y="492369"/>
                </a:cubicBezTo>
                <a:cubicBezTo>
                  <a:pt x="2912203" y="488295"/>
                  <a:pt x="2925890" y="482375"/>
                  <a:pt x="2940148" y="478301"/>
                </a:cubicBezTo>
                <a:cubicBezTo>
                  <a:pt x="2961189" y="472289"/>
                  <a:pt x="3016130" y="461412"/>
                  <a:pt x="3038622" y="450166"/>
                </a:cubicBezTo>
                <a:cubicBezTo>
                  <a:pt x="3053744" y="442605"/>
                  <a:pt x="3065375" y="428898"/>
                  <a:pt x="3080825" y="422031"/>
                </a:cubicBezTo>
                <a:cubicBezTo>
                  <a:pt x="3107926" y="409986"/>
                  <a:pt x="3137096" y="403273"/>
                  <a:pt x="3165231" y="393895"/>
                </a:cubicBezTo>
                <a:cubicBezTo>
                  <a:pt x="3179299" y="389206"/>
                  <a:pt x="3192893" y="382736"/>
                  <a:pt x="3207434" y="379828"/>
                </a:cubicBezTo>
                <a:cubicBezTo>
                  <a:pt x="3337726" y="353769"/>
                  <a:pt x="3253933" y="367594"/>
                  <a:pt x="3460653" y="351692"/>
                </a:cubicBezTo>
                <a:cubicBezTo>
                  <a:pt x="3573194" y="356381"/>
                  <a:pt x="3685638" y="365760"/>
                  <a:pt x="3798277" y="365760"/>
                </a:cubicBezTo>
                <a:cubicBezTo>
                  <a:pt x="3845403" y="365760"/>
                  <a:pt x="3892635" y="360377"/>
                  <a:pt x="3938954" y="351692"/>
                </a:cubicBezTo>
                <a:cubicBezTo>
                  <a:pt x="3968103" y="346227"/>
                  <a:pt x="4023360" y="323557"/>
                  <a:pt x="4023360" y="323557"/>
                </a:cubicBezTo>
                <a:cubicBezTo>
                  <a:pt x="4084180" y="338761"/>
                  <a:pt x="4079631" y="318290"/>
                  <a:pt x="4079631" y="351692"/>
                </a:cubicBezTo>
              </a:path>
            </a:pathLst>
          </a:custGeom>
          <a:noFill/>
          <a:ln>
            <a:solidFill>
              <a:schemeClr val="tx1"/>
            </a:solidFill>
            <a:round/>
            <a:headEnd len="med" type="oval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CustomShape 5"/>
          <p:cNvSpPr/>
          <p:nvPr/>
        </p:nvSpPr>
        <p:spPr>
          <a:xfrm>
            <a:off x="2428920" y="2585520"/>
            <a:ext cx="3985560" cy="1057320"/>
          </a:xfrm>
          <a:custGeom>
            <a:avLst/>
            <a:gdLst/>
            <a:ahLst/>
            <a:rect l="l" t="t" r="r" b="b"/>
            <a:pathLst>
              <a:path w="4093699" h="1057708">
                <a:moveTo>
                  <a:pt x="0" y="635677"/>
                </a:moveTo>
                <a:cubicBezTo>
                  <a:pt x="23691" y="639626"/>
                  <a:pt x="164770" y="663812"/>
                  <a:pt x="182880" y="663812"/>
                </a:cubicBezTo>
                <a:cubicBezTo>
                  <a:pt x="281466" y="663812"/>
                  <a:pt x="379828" y="654434"/>
                  <a:pt x="478302" y="649745"/>
                </a:cubicBezTo>
                <a:cubicBezTo>
                  <a:pt x="497059" y="645056"/>
                  <a:pt x="515239" y="635677"/>
                  <a:pt x="534573" y="635677"/>
                </a:cubicBezTo>
                <a:cubicBezTo>
                  <a:pt x="600389" y="635677"/>
                  <a:pt x="667669" y="633782"/>
                  <a:pt x="731520" y="649745"/>
                </a:cubicBezTo>
                <a:cubicBezTo>
                  <a:pt x="754017" y="655369"/>
                  <a:pt x="820627" y="704857"/>
                  <a:pt x="844062" y="734151"/>
                </a:cubicBezTo>
                <a:cubicBezTo>
                  <a:pt x="854624" y="747353"/>
                  <a:pt x="862819" y="762286"/>
                  <a:pt x="872197" y="776354"/>
                </a:cubicBezTo>
                <a:cubicBezTo>
                  <a:pt x="909711" y="771665"/>
                  <a:pt x="952083" y="781335"/>
                  <a:pt x="984739" y="762286"/>
                </a:cubicBezTo>
                <a:cubicBezTo>
                  <a:pt x="1013947" y="745248"/>
                  <a:pt x="1017098" y="701790"/>
                  <a:pt x="1041009" y="677880"/>
                </a:cubicBezTo>
                <a:lnTo>
                  <a:pt x="1069145" y="649745"/>
                </a:lnTo>
                <a:cubicBezTo>
                  <a:pt x="1080297" y="616291"/>
                  <a:pt x="1091391" y="586606"/>
                  <a:pt x="1097280" y="551271"/>
                </a:cubicBezTo>
                <a:cubicBezTo>
                  <a:pt x="1099739" y="536515"/>
                  <a:pt x="1116560" y="380890"/>
                  <a:pt x="1125416" y="354323"/>
                </a:cubicBezTo>
                <a:cubicBezTo>
                  <a:pt x="1137984" y="316620"/>
                  <a:pt x="1172900" y="299301"/>
                  <a:pt x="1195754" y="269917"/>
                </a:cubicBezTo>
                <a:cubicBezTo>
                  <a:pt x="1216514" y="243225"/>
                  <a:pt x="1233268" y="213646"/>
                  <a:pt x="1252025" y="185511"/>
                </a:cubicBezTo>
                <a:cubicBezTo>
                  <a:pt x="1261403" y="171443"/>
                  <a:pt x="1268205" y="155263"/>
                  <a:pt x="1280160" y="143308"/>
                </a:cubicBezTo>
                <a:cubicBezTo>
                  <a:pt x="1289539" y="133929"/>
                  <a:pt x="1300010" y="125529"/>
                  <a:pt x="1308296" y="115172"/>
                </a:cubicBezTo>
                <a:cubicBezTo>
                  <a:pt x="1318858" y="101970"/>
                  <a:pt x="1322094" y="81930"/>
                  <a:pt x="1336431" y="72969"/>
                </a:cubicBezTo>
                <a:cubicBezTo>
                  <a:pt x="1386543" y="41649"/>
                  <a:pt x="1480846" y="37333"/>
                  <a:pt x="1533379" y="30766"/>
                </a:cubicBezTo>
                <a:cubicBezTo>
                  <a:pt x="1625682" y="0"/>
                  <a:pt x="1593382" y="4701"/>
                  <a:pt x="1758462" y="30766"/>
                </a:cubicBezTo>
                <a:cubicBezTo>
                  <a:pt x="1787756" y="35391"/>
                  <a:pt x="1814733" y="49524"/>
                  <a:pt x="1842868" y="58902"/>
                </a:cubicBezTo>
                <a:lnTo>
                  <a:pt x="1885071" y="72969"/>
                </a:lnTo>
                <a:cubicBezTo>
                  <a:pt x="1899139" y="82348"/>
                  <a:pt x="1912152" y="93544"/>
                  <a:pt x="1927274" y="101105"/>
                </a:cubicBezTo>
                <a:cubicBezTo>
                  <a:pt x="1940537" y="107737"/>
                  <a:pt x="1957614" y="106275"/>
                  <a:pt x="1969477" y="115172"/>
                </a:cubicBezTo>
                <a:cubicBezTo>
                  <a:pt x="2098798" y="212162"/>
                  <a:pt x="1986671" y="167796"/>
                  <a:pt x="2082019" y="199579"/>
                </a:cubicBezTo>
                <a:cubicBezTo>
                  <a:pt x="2126605" y="266459"/>
                  <a:pt x="2104807" y="225741"/>
                  <a:pt x="2138289" y="326188"/>
                </a:cubicBezTo>
                <a:lnTo>
                  <a:pt x="2152357" y="368391"/>
                </a:lnTo>
                <a:lnTo>
                  <a:pt x="2166425" y="410594"/>
                </a:lnTo>
                <a:cubicBezTo>
                  <a:pt x="2161736" y="452797"/>
                  <a:pt x="2162656" y="496008"/>
                  <a:pt x="2152357" y="537203"/>
                </a:cubicBezTo>
                <a:cubicBezTo>
                  <a:pt x="2148256" y="553605"/>
                  <a:pt x="2131783" y="564284"/>
                  <a:pt x="2124222" y="579406"/>
                </a:cubicBezTo>
                <a:cubicBezTo>
                  <a:pt x="2109802" y="608246"/>
                  <a:pt x="2101437" y="665192"/>
                  <a:pt x="2096086" y="691948"/>
                </a:cubicBezTo>
                <a:cubicBezTo>
                  <a:pt x="2127765" y="882018"/>
                  <a:pt x="2085541" y="699874"/>
                  <a:pt x="2138289" y="818557"/>
                </a:cubicBezTo>
                <a:cubicBezTo>
                  <a:pt x="2159067" y="865307"/>
                  <a:pt x="2159538" y="938181"/>
                  <a:pt x="2222696" y="959234"/>
                </a:cubicBezTo>
                <a:cubicBezTo>
                  <a:pt x="2236764" y="963923"/>
                  <a:pt x="2251936" y="966101"/>
                  <a:pt x="2264899" y="973302"/>
                </a:cubicBezTo>
                <a:cubicBezTo>
                  <a:pt x="2294458" y="989724"/>
                  <a:pt x="2317226" y="1018879"/>
                  <a:pt x="2349305" y="1029572"/>
                </a:cubicBezTo>
                <a:lnTo>
                  <a:pt x="2433711" y="1057708"/>
                </a:lnTo>
                <a:cubicBezTo>
                  <a:pt x="2485293" y="1053019"/>
                  <a:pt x="2537116" y="1050485"/>
                  <a:pt x="2588456" y="1043640"/>
                </a:cubicBezTo>
                <a:cubicBezTo>
                  <a:pt x="2617890" y="1039715"/>
                  <a:pt x="2658000" y="1025148"/>
                  <a:pt x="2686929" y="1015505"/>
                </a:cubicBezTo>
                <a:cubicBezTo>
                  <a:pt x="2696308" y="1006126"/>
                  <a:pt x="2704454" y="995327"/>
                  <a:pt x="2715065" y="987369"/>
                </a:cubicBezTo>
                <a:cubicBezTo>
                  <a:pt x="2742117" y="967080"/>
                  <a:pt x="2775561" y="955010"/>
                  <a:pt x="2799471" y="931099"/>
                </a:cubicBezTo>
                <a:cubicBezTo>
                  <a:pt x="2838091" y="892477"/>
                  <a:pt x="2815023" y="907157"/>
                  <a:pt x="2869809" y="888896"/>
                </a:cubicBezTo>
                <a:cubicBezTo>
                  <a:pt x="2879188" y="879517"/>
                  <a:pt x="2886572" y="867584"/>
                  <a:pt x="2897945" y="860760"/>
                </a:cubicBezTo>
                <a:cubicBezTo>
                  <a:pt x="2910660" y="853131"/>
                  <a:pt x="2925890" y="850766"/>
                  <a:pt x="2940148" y="846692"/>
                </a:cubicBezTo>
                <a:cubicBezTo>
                  <a:pt x="2961189" y="840680"/>
                  <a:pt x="3016130" y="829803"/>
                  <a:pt x="3038622" y="818557"/>
                </a:cubicBezTo>
                <a:cubicBezTo>
                  <a:pt x="3070442" y="802647"/>
                  <a:pt x="3119790" y="760111"/>
                  <a:pt x="3137096" y="734151"/>
                </a:cubicBezTo>
                <a:cubicBezTo>
                  <a:pt x="3172588" y="680912"/>
                  <a:pt x="3153276" y="703903"/>
                  <a:pt x="3193366" y="663812"/>
                </a:cubicBezTo>
                <a:cubicBezTo>
                  <a:pt x="3199741" y="638312"/>
                  <a:pt x="3224154" y="534551"/>
                  <a:pt x="3235569" y="523136"/>
                </a:cubicBezTo>
                <a:cubicBezTo>
                  <a:pt x="3244948" y="513757"/>
                  <a:pt x="3255419" y="505357"/>
                  <a:pt x="3263705" y="495000"/>
                </a:cubicBezTo>
                <a:cubicBezTo>
                  <a:pt x="3274267" y="481798"/>
                  <a:pt x="3279885" y="464752"/>
                  <a:pt x="3291840" y="452797"/>
                </a:cubicBezTo>
                <a:cubicBezTo>
                  <a:pt x="3303795" y="440842"/>
                  <a:pt x="3321319" y="435795"/>
                  <a:pt x="3334043" y="424662"/>
                </a:cubicBezTo>
                <a:cubicBezTo>
                  <a:pt x="3358997" y="402827"/>
                  <a:pt x="3380936" y="377769"/>
                  <a:pt x="3404382" y="354323"/>
                </a:cubicBezTo>
                <a:lnTo>
                  <a:pt x="3446585" y="312120"/>
                </a:lnTo>
                <a:cubicBezTo>
                  <a:pt x="3460653" y="298052"/>
                  <a:pt x="3469914" y="276208"/>
                  <a:pt x="3488788" y="269917"/>
                </a:cubicBezTo>
                <a:lnTo>
                  <a:pt x="3573194" y="241782"/>
                </a:lnTo>
                <a:cubicBezTo>
                  <a:pt x="3657841" y="185349"/>
                  <a:pt x="3613703" y="202138"/>
                  <a:pt x="3784209" y="227714"/>
                </a:cubicBezTo>
                <a:cubicBezTo>
                  <a:pt x="3822450" y="233450"/>
                  <a:pt x="3860067" y="243621"/>
                  <a:pt x="3896751" y="255849"/>
                </a:cubicBezTo>
                <a:cubicBezTo>
                  <a:pt x="3959453" y="276750"/>
                  <a:pt x="3987862" y="290098"/>
                  <a:pt x="4051496" y="298052"/>
                </a:cubicBezTo>
                <a:cubicBezTo>
                  <a:pt x="4065455" y="299797"/>
                  <a:pt x="4079631" y="298052"/>
                  <a:pt x="4093699" y="298052"/>
                </a:cubicBezTo>
              </a:path>
            </a:pathLst>
          </a:custGeom>
          <a:noFill/>
          <a:ln>
            <a:solidFill>
              <a:schemeClr val="tx2"/>
            </a:solidFill>
            <a:round/>
            <a:headEnd len="med" type="oval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6"/>
          <p:cNvSpPr/>
          <p:nvPr/>
        </p:nvSpPr>
        <p:spPr>
          <a:xfrm>
            <a:off x="2428920" y="2520000"/>
            <a:ext cx="3992760" cy="1320120"/>
          </a:xfrm>
          <a:custGeom>
            <a:avLst/>
            <a:gdLst/>
            <a:ahLst/>
            <a:rect l="l" t="t" r="r" b="b"/>
            <a:pathLst>
              <a:path w="4135901" h="1320632">
                <a:moveTo>
                  <a:pt x="0" y="983007"/>
                </a:moveTo>
                <a:cubicBezTo>
                  <a:pt x="18757" y="987696"/>
                  <a:pt x="36937" y="997075"/>
                  <a:pt x="56271" y="997075"/>
                </a:cubicBezTo>
                <a:cubicBezTo>
                  <a:pt x="135802" y="997075"/>
                  <a:pt x="151665" y="988722"/>
                  <a:pt x="211015" y="968940"/>
                </a:cubicBezTo>
                <a:cubicBezTo>
                  <a:pt x="225083" y="959561"/>
                  <a:pt x="238096" y="948365"/>
                  <a:pt x="253218" y="940804"/>
                </a:cubicBezTo>
                <a:cubicBezTo>
                  <a:pt x="266481" y="934172"/>
                  <a:pt x="283842" y="936000"/>
                  <a:pt x="295421" y="926737"/>
                </a:cubicBezTo>
                <a:cubicBezTo>
                  <a:pt x="308624" y="916175"/>
                  <a:pt x="314178" y="898602"/>
                  <a:pt x="323557" y="884534"/>
                </a:cubicBezTo>
                <a:cubicBezTo>
                  <a:pt x="328246" y="870466"/>
                  <a:pt x="329995" y="855046"/>
                  <a:pt x="337624" y="842330"/>
                </a:cubicBezTo>
                <a:cubicBezTo>
                  <a:pt x="344448" y="830957"/>
                  <a:pt x="357474" y="824552"/>
                  <a:pt x="365760" y="814195"/>
                </a:cubicBezTo>
                <a:cubicBezTo>
                  <a:pt x="376322" y="800993"/>
                  <a:pt x="386334" y="787114"/>
                  <a:pt x="393895" y="771992"/>
                </a:cubicBezTo>
                <a:cubicBezTo>
                  <a:pt x="400527" y="758729"/>
                  <a:pt x="401331" y="743052"/>
                  <a:pt x="407963" y="729789"/>
                </a:cubicBezTo>
                <a:cubicBezTo>
                  <a:pt x="419038" y="707640"/>
                  <a:pt x="443298" y="675152"/>
                  <a:pt x="464234" y="659450"/>
                </a:cubicBezTo>
                <a:cubicBezTo>
                  <a:pt x="491286" y="639161"/>
                  <a:pt x="516561" y="613873"/>
                  <a:pt x="548640" y="603180"/>
                </a:cubicBezTo>
                <a:cubicBezTo>
                  <a:pt x="654719" y="567820"/>
                  <a:pt x="523964" y="615518"/>
                  <a:pt x="633046" y="560977"/>
                </a:cubicBezTo>
                <a:cubicBezTo>
                  <a:pt x="702383" y="526309"/>
                  <a:pt x="650261" y="572526"/>
                  <a:pt x="717452" y="518774"/>
                </a:cubicBezTo>
                <a:cubicBezTo>
                  <a:pt x="787061" y="463087"/>
                  <a:pt x="700604" y="521554"/>
                  <a:pt x="773723" y="448435"/>
                </a:cubicBezTo>
                <a:cubicBezTo>
                  <a:pt x="785678" y="436480"/>
                  <a:pt x="803089" y="431303"/>
                  <a:pt x="815926" y="420300"/>
                </a:cubicBezTo>
                <a:cubicBezTo>
                  <a:pt x="836066" y="403037"/>
                  <a:pt x="850126" y="378743"/>
                  <a:pt x="872197" y="364029"/>
                </a:cubicBezTo>
                <a:cubicBezTo>
                  <a:pt x="886265" y="354651"/>
                  <a:pt x="901198" y="346456"/>
                  <a:pt x="914400" y="335894"/>
                </a:cubicBezTo>
                <a:cubicBezTo>
                  <a:pt x="924757" y="327608"/>
                  <a:pt x="930116" y="312415"/>
                  <a:pt x="942535" y="307758"/>
                </a:cubicBezTo>
                <a:cubicBezTo>
                  <a:pt x="969242" y="297743"/>
                  <a:pt x="999269" y="300608"/>
                  <a:pt x="1026941" y="293690"/>
                </a:cubicBezTo>
                <a:cubicBezTo>
                  <a:pt x="1055713" y="286497"/>
                  <a:pt x="1083212" y="274933"/>
                  <a:pt x="1111348" y="265555"/>
                </a:cubicBezTo>
                <a:lnTo>
                  <a:pt x="1195754" y="237420"/>
                </a:lnTo>
                <a:lnTo>
                  <a:pt x="1252024" y="223352"/>
                </a:lnTo>
                <a:cubicBezTo>
                  <a:pt x="1338321" y="137055"/>
                  <a:pt x="1281931" y="170010"/>
                  <a:pt x="1434904" y="153014"/>
                </a:cubicBezTo>
                <a:cubicBezTo>
                  <a:pt x="1453661" y="148325"/>
                  <a:pt x="1471841" y="138946"/>
                  <a:pt x="1491175" y="138946"/>
                </a:cubicBezTo>
                <a:cubicBezTo>
                  <a:pt x="1540234" y="138946"/>
                  <a:pt x="1654913" y="150350"/>
                  <a:pt x="1716258" y="167081"/>
                </a:cubicBezTo>
                <a:cubicBezTo>
                  <a:pt x="1744870" y="174884"/>
                  <a:pt x="1800664" y="195217"/>
                  <a:pt x="1800664" y="195217"/>
                </a:cubicBezTo>
                <a:cubicBezTo>
                  <a:pt x="1810043" y="209285"/>
                  <a:pt x="1816845" y="225465"/>
                  <a:pt x="1828800" y="237420"/>
                </a:cubicBezTo>
                <a:cubicBezTo>
                  <a:pt x="1840755" y="249375"/>
                  <a:pt x="1860441" y="252353"/>
                  <a:pt x="1871003" y="265555"/>
                </a:cubicBezTo>
                <a:cubicBezTo>
                  <a:pt x="1941092" y="353166"/>
                  <a:pt x="1828230" y="267913"/>
                  <a:pt x="1913206" y="335894"/>
                </a:cubicBezTo>
                <a:cubicBezTo>
                  <a:pt x="2029531" y="428955"/>
                  <a:pt x="1852195" y="260814"/>
                  <a:pt x="2025748" y="434367"/>
                </a:cubicBezTo>
                <a:cubicBezTo>
                  <a:pt x="2035127" y="443746"/>
                  <a:pt x="2046526" y="451467"/>
                  <a:pt x="2053883" y="462503"/>
                </a:cubicBezTo>
                <a:cubicBezTo>
                  <a:pt x="2093096" y="521322"/>
                  <a:pt x="2102772" y="547792"/>
                  <a:pt x="2152357" y="589112"/>
                </a:cubicBezTo>
                <a:cubicBezTo>
                  <a:pt x="2165345" y="599936"/>
                  <a:pt x="2180492" y="607869"/>
                  <a:pt x="2194560" y="617247"/>
                </a:cubicBezTo>
                <a:cubicBezTo>
                  <a:pt x="2281155" y="747142"/>
                  <a:pt x="2170650" y="587359"/>
                  <a:pt x="2250831" y="687586"/>
                </a:cubicBezTo>
                <a:cubicBezTo>
                  <a:pt x="2261393" y="700788"/>
                  <a:pt x="2268142" y="716801"/>
                  <a:pt x="2278966" y="729789"/>
                </a:cubicBezTo>
                <a:cubicBezTo>
                  <a:pt x="2291702" y="745073"/>
                  <a:pt x="2308955" y="756288"/>
                  <a:pt x="2321169" y="771992"/>
                </a:cubicBezTo>
                <a:cubicBezTo>
                  <a:pt x="2432524" y="915162"/>
                  <a:pt x="2334810" y="813766"/>
                  <a:pt x="2405575" y="884534"/>
                </a:cubicBezTo>
                <a:cubicBezTo>
                  <a:pt x="2410264" y="898602"/>
                  <a:pt x="2413011" y="913474"/>
                  <a:pt x="2419643" y="926737"/>
                </a:cubicBezTo>
                <a:cubicBezTo>
                  <a:pt x="2431831" y="951112"/>
                  <a:pt x="2454104" y="979628"/>
                  <a:pt x="2475914" y="997075"/>
                </a:cubicBezTo>
                <a:cubicBezTo>
                  <a:pt x="2489116" y="1007637"/>
                  <a:pt x="2504049" y="1015832"/>
                  <a:pt x="2518117" y="1025210"/>
                </a:cubicBezTo>
                <a:cubicBezTo>
                  <a:pt x="2555628" y="1137752"/>
                  <a:pt x="2499361" y="1006455"/>
                  <a:pt x="2574388" y="1081481"/>
                </a:cubicBezTo>
                <a:cubicBezTo>
                  <a:pt x="2584873" y="1091966"/>
                  <a:pt x="2580826" y="1110969"/>
                  <a:pt x="2588455" y="1123684"/>
                </a:cubicBezTo>
                <a:cubicBezTo>
                  <a:pt x="2601819" y="1145957"/>
                  <a:pt x="2639625" y="1167176"/>
                  <a:pt x="2658794" y="1179955"/>
                </a:cubicBezTo>
                <a:cubicBezTo>
                  <a:pt x="2668172" y="1194023"/>
                  <a:pt x="2676367" y="1208956"/>
                  <a:pt x="2686929" y="1222158"/>
                </a:cubicBezTo>
                <a:cubicBezTo>
                  <a:pt x="2703058" y="1242320"/>
                  <a:pt x="2734572" y="1268342"/>
                  <a:pt x="2757268" y="1278429"/>
                </a:cubicBezTo>
                <a:cubicBezTo>
                  <a:pt x="2784369" y="1290474"/>
                  <a:pt x="2813539" y="1297186"/>
                  <a:pt x="2841674" y="1306564"/>
                </a:cubicBezTo>
                <a:lnTo>
                  <a:pt x="2883877" y="1320632"/>
                </a:lnTo>
                <a:cubicBezTo>
                  <a:pt x="2916702" y="1315943"/>
                  <a:pt x="2952051" y="1320031"/>
                  <a:pt x="2982351" y="1306564"/>
                </a:cubicBezTo>
                <a:cubicBezTo>
                  <a:pt x="2997801" y="1299697"/>
                  <a:pt x="3003619" y="1279811"/>
                  <a:pt x="3010486" y="1264361"/>
                </a:cubicBezTo>
                <a:cubicBezTo>
                  <a:pt x="3062212" y="1147976"/>
                  <a:pt x="3008975" y="1209600"/>
                  <a:pt x="3066757" y="1151820"/>
                </a:cubicBezTo>
                <a:cubicBezTo>
                  <a:pt x="3099086" y="1054831"/>
                  <a:pt x="3073921" y="1088385"/>
                  <a:pt x="3123028" y="1039278"/>
                </a:cubicBezTo>
                <a:cubicBezTo>
                  <a:pt x="3127717" y="1025210"/>
                  <a:pt x="3127832" y="1008654"/>
                  <a:pt x="3137095" y="997075"/>
                </a:cubicBezTo>
                <a:cubicBezTo>
                  <a:pt x="3202744" y="915014"/>
                  <a:pt x="3179299" y="1053347"/>
                  <a:pt x="3235569" y="884534"/>
                </a:cubicBezTo>
                <a:cubicBezTo>
                  <a:pt x="3269818" y="781785"/>
                  <a:pt x="3256511" y="828899"/>
                  <a:pt x="3277772" y="743857"/>
                </a:cubicBezTo>
                <a:cubicBezTo>
                  <a:pt x="3273083" y="711032"/>
                  <a:pt x="3270207" y="677897"/>
                  <a:pt x="3263704" y="645383"/>
                </a:cubicBezTo>
                <a:cubicBezTo>
                  <a:pt x="3260796" y="630842"/>
                  <a:pt x="3249637" y="618009"/>
                  <a:pt x="3249637" y="603180"/>
                </a:cubicBezTo>
                <a:cubicBezTo>
                  <a:pt x="3249637" y="542372"/>
                  <a:pt x="3266670" y="540596"/>
                  <a:pt x="3277772" y="490638"/>
                </a:cubicBezTo>
                <a:cubicBezTo>
                  <a:pt x="3283960" y="462794"/>
                  <a:pt x="3286246" y="434202"/>
                  <a:pt x="3291840" y="406232"/>
                </a:cubicBezTo>
                <a:cubicBezTo>
                  <a:pt x="3295632" y="387273"/>
                  <a:pt x="3301714" y="368835"/>
                  <a:pt x="3305908" y="349961"/>
                </a:cubicBezTo>
                <a:cubicBezTo>
                  <a:pt x="3311095" y="326620"/>
                  <a:pt x="3311580" y="302011"/>
                  <a:pt x="3319975" y="279623"/>
                </a:cubicBezTo>
                <a:cubicBezTo>
                  <a:pt x="3335256" y="238875"/>
                  <a:pt x="3352012" y="239577"/>
                  <a:pt x="3376246" y="209284"/>
                </a:cubicBezTo>
                <a:cubicBezTo>
                  <a:pt x="3386808" y="196082"/>
                  <a:pt x="3388683" y="173360"/>
                  <a:pt x="3404381" y="167081"/>
                </a:cubicBezTo>
                <a:cubicBezTo>
                  <a:pt x="3439483" y="153040"/>
                  <a:pt x="3479409" y="157703"/>
                  <a:pt x="3516923" y="153014"/>
                </a:cubicBezTo>
                <a:cubicBezTo>
                  <a:pt x="3601972" y="131751"/>
                  <a:pt x="3554842" y="145063"/>
                  <a:pt x="3657600" y="110810"/>
                </a:cubicBezTo>
                <a:lnTo>
                  <a:pt x="3699803" y="96743"/>
                </a:lnTo>
                <a:cubicBezTo>
                  <a:pt x="3754758" y="41786"/>
                  <a:pt x="3697093" y="91064"/>
                  <a:pt x="3770141" y="54540"/>
                </a:cubicBezTo>
                <a:cubicBezTo>
                  <a:pt x="3879221" y="0"/>
                  <a:pt x="3748470" y="47694"/>
                  <a:pt x="3854548" y="12337"/>
                </a:cubicBezTo>
                <a:cubicBezTo>
                  <a:pt x="3896751" y="17026"/>
                  <a:pt x="3939519" y="18076"/>
                  <a:pt x="3981157" y="26404"/>
                </a:cubicBezTo>
                <a:cubicBezTo>
                  <a:pt x="4010238" y="32220"/>
                  <a:pt x="4040887" y="38089"/>
                  <a:pt x="4065563" y="54540"/>
                </a:cubicBezTo>
                <a:cubicBezTo>
                  <a:pt x="4116490" y="88491"/>
                  <a:pt x="4092644" y="75114"/>
                  <a:pt x="4135901" y="96743"/>
                </a:cubicBezTo>
              </a:path>
            </a:pathLst>
          </a:custGeom>
          <a:noFill/>
          <a:ln>
            <a:solidFill>
              <a:srgbClr val="ff0000"/>
            </a:solidFill>
            <a:round/>
            <a:headEnd len="med" type="oval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7"/>
          <p:cNvSpPr/>
          <p:nvPr/>
        </p:nvSpPr>
        <p:spPr>
          <a:xfrm>
            <a:off x="3429000" y="2500200"/>
            <a:ext cx="428400" cy="49968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8"/>
          <p:cNvSpPr/>
          <p:nvPr/>
        </p:nvSpPr>
        <p:spPr>
          <a:xfrm>
            <a:off x="4214880" y="2857320"/>
            <a:ext cx="428400" cy="49968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CustomShape 9"/>
          <p:cNvSpPr/>
          <p:nvPr/>
        </p:nvSpPr>
        <p:spPr>
          <a:xfrm>
            <a:off x="5429160" y="2857320"/>
            <a:ext cx="428400" cy="49968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10"/>
          <p:cNvSpPr/>
          <p:nvPr/>
        </p:nvSpPr>
        <p:spPr>
          <a:xfrm rot="5400000">
            <a:off x="6465240" y="4679280"/>
            <a:ext cx="107136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11"/>
          <p:cNvSpPr/>
          <p:nvPr/>
        </p:nvSpPr>
        <p:spPr>
          <a:xfrm>
            <a:off x="6000840" y="5286240"/>
            <a:ext cx="19998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i="1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vision structurelle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CustomShape 12"/>
          <p:cNvSpPr/>
          <p:nvPr/>
        </p:nvSpPr>
        <p:spPr>
          <a:xfrm rot="5400000">
            <a:off x="893880" y="4749840"/>
            <a:ext cx="107136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CustomShape 13"/>
          <p:cNvSpPr/>
          <p:nvPr/>
        </p:nvSpPr>
        <p:spPr>
          <a:xfrm>
            <a:off x="500040" y="5286240"/>
            <a:ext cx="19998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i="1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approche territorialisée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CustomShape 14"/>
          <p:cNvSpPr/>
          <p:nvPr/>
        </p:nvSpPr>
        <p:spPr>
          <a:xfrm rot="5400000">
            <a:off x="2393280" y="4393440"/>
            <a:ext cx="178560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CustomShape 15"/>
          <p:cNvSpPr/>
          <p:nvPr/>
        </p:nvSpPr>
        <p:spPr>
          <a:xfrm>
            <a:off x="2357280" y="5286240"/>
            <a:ext cx="199980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i="1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place laissée aux apports personnels, aux rythmes individuels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CustomShape 16"/>
          <p:cNvSpPr/>
          <p:nvPr/>
        </p:nvSpPr>
        <p:spPr>
          <a:xfrm rot="5400000">
            <a:off x="4531320" y="4326840"/>
            <a:ext cx="1938960" cy="28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CustomShape 17"/>
          <p:cNvSpPr/>
          <p:nvPr/>
        </p:nvSpPr>
        <p:spPr>
          <a:xfrm>
            <a:off x="4357800" y="5286240"/>
            <a:ext cx="199980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i="1"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Mais aussi des balises qui garantissent un cadre et une orientation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18"/>
          <p:cNvSpPr/>
          <p:nvPr/>
        </p:nvSpPr>
        <p:spPr>
          <a:xfrm>
            <a:off x="1000080" y="2571840"/>
            <a:ext cx="928440" cy="71388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CustomShape 19"/>
          <p:cNvSpPr/>
          <p:nvPr/>
        </p:nvSpPr>
        <p:spPr>
          <a:xfrm>
            <a:off x="6500880" y="2571840"/>
            <a:ext cx="928440" cy="71388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27" dur="indefinite" restart="never" nodeType="tmRoot">
          <p:childTnLst>
            <p:seq>
              <p:cTn id="128" dur="indefinite" nodeType="mainSeq">
                <p:childTnLst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3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nodeType="with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3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4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nodeType="with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4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49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5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55" dur="3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6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nodeType="with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6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6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7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7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7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nodeType="with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8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285840" y="274680"/>
            <a:ext cx="84006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pédagogie des valeurs : principe essentiel.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3000240" y="2792520"/>
            <a:ext cx="307152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VALEURS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357120" y="2857320"/>
            <a:ext cx="214272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Dimension intellectuelle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3429000" y="1428840"/>
            <a:ext cx="214272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Dimension conative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5"/>
          <p:cNvSpPr/>
          <p:nvPr/>
        </p:nvSpPr>
        <p:spPr>
          <a:xfrm>
            <a:off x="6500880" y="2786040"/>
            <a:ext cx="257148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Dimension psycho-affective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CustomShape 6"/>
          <p:cNvSpPr/>
          <p:nvPr/>
        </p:nvSpPr>
        <p:spPr>
          <a:xfrm>
            <a:off x="3214800" y="2643120"/>
            <a:ext cx="2642760" cy="107136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CustomShape 7"/>
          <p:cNvSpPr/>
          <p:nvPr/>
        </p:nvSpPr>
        <p:spPr>
          <a:xfrm rot="10800000">
            <a:off x="3000240" y="3146400"/>
            <a:ext cx="57132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8"/>
          <p:cNvSpPr/>
          <p:nvPr/>
        </p:nvSpPr>
        <p:spPr>
          <a:xfrm rot="10800000">
            <a:off x="6572160" y="3146400"/>
            <a:ext cx="57132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CustomShape 9"/>
          <p:cNvSpPr/>
          <p:nvPr/>
        </p:nvSpPr>
        <p:spPr>
          <a:xfrm flipH="1" flipV="1" rot="5400000">
            <a:off x="4380120" y="2379240"/>
            <a:ext cx="24012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CustomShape 10"/>
          <p:cNvSpPr/>
          <p:nvPr/>
        </p:nvSpPr>
        <p:spPr>
          <a:xfrm flipV="1" rot="10800000">
            <a:off x="3643200" y="2786040"/>
            <a:ext cx="1213920" cy="785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CustomShape 11"/>
          <p:cNvSpPr/>
          <p:nvPr/>
        </p:nvSpPr>
        <p:spPr>
          <a:xfrm>
            <a:off x="5286240" y="2000160"/>
            <a:ext cx="1285560" cy="713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9" name="CustomShape 12"/>
          <p:cNvSpPr/>
          <p:nvPr/>
        </p:nvSpPr>
        <p:spPr>
          <a:xfrm>
            <a:off x="2684880" y="3454560"/>
            <a:ext cx="3744360" cy="759960"/>
          </a:xfrm>
          <a:custGeom>
            <a:avLst/>
            <a:gdLst/>
            <a:ahLst/>
            <a:rect l="l" t="t" r="r" b="b"/>
            <a:pathLst>
              <a:path w="3744686" h="561220">
                <a:moveTo>
                  <a:pt x="3744686" y="0"/>
                </a:moveTo>
                <a:cubicBezTo>
                  <a:pt x="3657600" y="129419"/>
                  <a:pt x="3570514" y="258838"/>
                  <a:pt x="3294743" y="348343"/>
                </a:cubicBezTo>
                <a:cubicBezTo>
                  <a:pt x="3018972" y="437848"/>
                  <a:pt x="2481943" y="512839"/>
                  <a:pt x="2090057" y="537029"/>
                </a:cubicBezTo>
                <a:cubicBezTo>
                  <a:pt x="1698171" y="561220"/>
                  <a:pt x="1291772" y="561219"/>
                  <a:pt x="943429" y="493486"/>
                </a:cubicBezTo>
                <a:cubicBezTo>
                  <a:pt x="595086" y="425753"/>
                  <a:pt x="297543" y="278191"/>
                  <a:pt x="0" y="130629"/>
                </a:cubicBezTo>
              </a:path>
            </a:pathLst>
          </a:cu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CustomShape 13"/>
          <p:cNvSpPr/>
          <p:nvPr/>
        </p:nvSpPr>
        <p:spPr>
          <a:xfrm>
            <a:off x="1071360" y="4109040"/>
            <a:ext cx="7143480" cy="26506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circulaire qui couvre un spectre large : 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«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1- le parcours citoyen dans le cadre des enseignements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»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«  2- le parcours citoyen dans le fonctionnement des écoles et établissements et la vie scolaire »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«  4- le parcours citoyen au cœur de la relation entre l’école, l’établissement scolaire et les territoire » 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83" dur="indefinite" restart="never" nodeType="tmRoot">
          <p:childTnLst>
            <p:seq>
              <p:cTn id="184" dur="indefinite" nodeType="mainSeq">
                <p:childTnLst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9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 questions récurrentes pour poser les questions de fond.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1000080" y="2500200"/>
            <a:ext cx="721476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parcours citoyen suppose-t-il de créer de nouveaux dispositifs et d’accroître la charge de travail des personnels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1000080" y="4071960"/>
            <a:ext cx="72147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parcours citoyen est-il un objet pédagogique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1000080" y="5143680"/>
            <a:ext cx="72147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citoyenneté se transmet-elle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785880" y="357120"/>
            <a:ext cx="721476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parcours citoyen suppose-t-il de créer de nouveaux dispositifs et d’accroître la charge de travail des personnels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6" name="Picture 2" descr=""/>
          <p:cNvPicPr/>
          <p:nvPr/>
        </p:nvPicPr>
        <p:blipFill>
          <a:blip r:embed="rId1"/>
          <a:stretch/>
        </p:blipFill>
        <p:spPr>
          <a:xfrm>
            <a:off x="428760" y="1857240"/>
            <a:ext cx="8404920" cy="2428560"/>
          </a:xfrm>
          <a:prstGeom prst="rect">
            <a:avLst/>
          </a:prstGeom>
          <a:ln w="9360">
            <a:solidFill>
              <a:schemeClr val="bg1">
                <a:lumMod val="65000"/>
              </a:schemeClr>
            </a:solidFill>
            <a:miter/>
          </a:ln>
        </p:spPr>
      </p:pic>
      <p:sp>
        <p:nvSpPr>
          <p:cNvPr id="187" name="CustomShape 2"/>
          <p:cNvSpPr/>
          <p:nvPr/>
        </p:nvSpPr>
        <p:spPr>
          <a:xfrm>
            <a:off x="1071360" y="4824720"/>
            <a:ext cx="700056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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enjeu primordial : l’</a:t>
            </a:r>
            <a:r>
              <a:rPr b="1" lang="fr-FR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explicitation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et la </a:t>
            </a:r>
            <a:r>
              <a:rPr b="1" lang="fr-FR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mise en cohérence des initiatives et projets existants.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428760" y="2286000"/>
            <a:ext cx="5071680" cy="35676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92" dur="indefinite" restart="never" nodeType="tmRoot">
          <p:childTnLst>
            <p:seq>
              <p:cTn id="193" dur="indefinite" nodeType="mainSeq">
                <p:childTnLst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9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0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Application>LibreOffice/5.1.5.2$Windows_X86_64 LibreOffice_project/7a864d8825610a8c07cfc3bc01dd4fce6a9447e5</Application>
  <Words>444</Words>
  <Paragraphs>84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2015-09-24T18:42:06Z</dcterms:created>
  <dc:creator>utilisateur</dc:creator>
  <dc:description/>
  <dc:language>fr-FR</dc:language>
  <cp:lastModifiedBy>utilisateur</cp:lastModifiedBy>
  <dcterms:modified xsi:type="dcterms:W3CDTF">2016-11-22T14:12:12Z</dcterms:modified>
  <cp:revision>59</cp:revision>
  <dc:subject/>
  <dc:title>Le parcours citoyen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17</vt:i4>
  </property>
</Properties>
</file>